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366" r:id="rId2"/>
    <p:sldId id="257" r:id="rId3"/>
    <p:sldId id="299" r:id="rId4"/>
    <p:sldId id="261" r:id="rId5"/>
    <p:sldId id="300" r:id="rId6"/>
    <p:sldId id="296" r:id="rId7"/>
    <p:sldId id="297" r:id="rId8"/>
    <p:sldId id="298" r:id="rId9"/>
    <p:sldId id="258" r:id="rId10"/>
    <p:sldId id="302" r:id="rId11"/>
    <p:sldId id="304" r:id="rId12"/>
    <p:sldId id="373" r:id="rId13"/>
    <p:sldId id="303" r:id="rId14"/>
    <p:sldId id="362" r:id="rId15"/>
    <p:sldId id="380" r:id="rId16"/>
    <p:sldId id="364" r:id="rId17"/>
    <p:sldId id="313" r:id="rId18"/>
    <p:sldId id="307" r:id="rId19"/>
    <p:sldId id="308" r:id="rId20"/>
    <p:sldId id="309" r:id="rId21"/>
    <p:sldId id="369" r:id="rId22"/>
    <p:sldId id="374" r:id="rId23"/>
    <p:sldId id="310" r:id="rId24"/>
    <p:sldId id="270" r:id="rId25"/>
    <p:sldId id="316" r:id="rId26"/>
    <p:sldId id="318" r:id="rId27"/>
    <p:sldId id="317" r:id="rId28"/>
    <p:sldId id="375" r:id="rId29"/>
    <p:sldId id="376" r:id="rId30"/>
    <p:sldId id="348" r:id="rId31"/>
    <p:sldId id="377" r:id="rId32"/>
    <p:sldId id="379" r:id="rId33"/>
    <p:sldId id="333" r:id="rId34"/>
    <p:sldId id="385" r:id="rId35"/>
    <p:sldId id="342" r:id="rId36"/>
    <p:sldId id="382" r:id="rId37"/>
    <p:sldId id="361" r:id="rId38"/>
    <p:sldId id="278" r:id="rId39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41"/>
      <p:bold r:id="rId42"/>
      <p:italic r:id="rId43"/>
      <p:boldItalic r:id="rId44"/>
    </p:embeddedFont>
    <p:embeddedFont>
      <p:font typeface="Short Stack" panose="020B0604020202020204" charset="0"/>
      <p:regular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Amatic SC" panose="020B0604020202020204" charset="-79"/>
      <p:regular r:id="rId50"/>
      <p:bold r:id="rId51"/>
    </p:embeddedFont>
    <p:embeddedFont>
      <p:font typeface="Arial Rounded MT Bold" panose="020F0704030504030204" pitchFamily="34" charset="0"/>
      <p:regular r:id="rId52"/>
    </p:embeddedFont>
    <p:embeddedFont>
      <p:font typeface="Quicksand" panose="020B0604020202020204" charset="0"/>
      <p:regular r:id="rId53"/>
      <p:bold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33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FAF15F-CA2E-4D57-90F2-51BB464C44FA}" type="slidenum">
              <a:rPr lang="en-US"/>
              <a:pPr/>
              <a:t>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343400"/>
            <a:ext cx="6477000" cy="4114800"/>
          </a:xfrm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1357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32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12DA0-D4E2-405B-A502-077A95316969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228600"/>
            <a:ext cx="8001000" cy="9120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314450"/>
            <a:ext cx="39243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314450"/>
            <a:ext cx="39243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D6B52-5CF4-40D1-BA93-53B6EDCD1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8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41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8" r:id="rId5"/>
    <p:sldLayoutId id="2147483660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llpsych.com/dictionary/e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4" y="1170734"/>
            <a:ext cx="6493193" cy="3752140"/>
          </a:xfrm>
          <a:prstGeom prst="rect">
            <a:avLst/>
          </a:prstGeom>
        </p:spPr>
      </p:pic>
      <p:sp useBgFill="1"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435393" y="380616"/>
            <a:ext cx="6493193" cy="7901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chemeClr val="tx1"/>
                </a:solidFill>
              </a:rPr>
              <a:t>personality</a:t>
            </a:r>
            <a:endParaRPr sz="7200" dirty="0">
              <a:solidFill>
                <a:schemeClr val="tx1"/>
              </a:solidFill>
            </a:endParaRPr>
          </a:p>
        </p:txBody>
      </p:sp>
      <p:sp useBgFill="1">
        <p:nvSpPr>
          <p:cNvPr id="4" name="TextBox 3"/>
          <p:cNvSpPr txBox="1"/>
          <p:nvPr/>
        </p:nvSpPr>
        <p:spPr>
          <a:xfrm>
            <a:off x="0" y="3999544"/>
            <a:ext cx="27106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Miss Aqsa Fayyaz</a:t>
            </a:r>
            <a:endParaRPr lang="en-US" sz="1800" b="1" dirty="0" smtClean="0"/>
          </a:p>
          <a:p>
            <a:r>
              <a:rPr lang="en-US" sz="1800" b="1" dirty="0" smtClean="0"/>
              <a:t>Lecture- 07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>Spring-2022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086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5" y="1327952"/>
            <a:ext cx="7394172" cy="3361494"/>
          </a:xfrm>
        </p:spPr>
        <p:txBody>
          <a:bodyPr/>
          <a:lstStyle/>
          <a:p>
            <a:pPr algn="just"/>
            <a:r>
              <a:rPr lang="en-US" sz="2000" dirty="0"/>
              <a:t>Are You the Same Person </a:t>
            </a:r>
            <a:r>
              <a:rPr lang="en-US" sz="2000" dirty="0" smtClean="0"/>
              <a:t>Online?</a:t>
            </a:r>
          </a:p>
          <a:p>
            <a:pPr algn="just"/>
            <a:r>
              <a:rPr lang="en-US" sz="2000" dirty="0"/>
              <a:t>H</a:t>
            </a:r>
            <a:r>
              <a:rPr lang="en-US" sz="2000" dirty="0" smtClean="0"/>
              <a:t>ow </a:t>
            </a:r>
            <a:r>
              <a:rPr lang="en-US" sz="2000" dirty="0"/>
              <a:t>Does the Social Media Influence Our Personality</a:t>
            </a:r>
            <a:r>
              <a:rPr lang="en-US" sz="2000" dirty="0" smtClean="0"/>
              <a:t>?</a:t>
            </a:r>
          </a:p>
          <a:p>
            <a:pPr algn="just"/>
            <a:r>
              <a:rPr lang="en-US" sz="2000" dirty="0"/>
              <a:t>How Does Our Personality Influence Our Use of Social Media?</a:t>
            </a:r>
            <a:endParaRPr lang="en-US" sz="2000" dirty="0" smtClean="0"/>
          </a:p>
          <a:p>
            <a:pPr algn="just"/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about the personalities of people who engage in Internet trolling— deliberately hurting, harassing, and upsetting others by posting hateful, inflammatory, and derogatory comments about them. What are they like?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96524" y="1405759"/>
            <a:ext cx="8001000" cy="912019"/>
          </a:xfrm>
        </p:spPr>
        <p:txBody>
          <a:bodyPr>
            <a:noAutofit/>
          </a:bodyPr>
          <a:lstStyle/>
          <a:p>
            <a:r>
              <a:rPr lang="en-GB" sz="4400" dirty="0" smtClean="0"/>
              <a:t>Theories of personalities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GB" sz="4400" dirty="0"/>
              <a:t/>
            </a:r>
            <a:br>
              <a:rPr lang="en-GB" sz="4400" dirty="0"/>
            </a:br>
            <a:endParaRPr lang="en-US" sz="44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5317" y="1405759"/>
            <a:ext cx="39243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1800" dirty="0" smtClean="0"/>
              <a:t>Psychoanalysis theory 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Sigmund Freud</a:t>
            </a:r>
          </a:p>
          <a:p>
            <a:pPr eaLnBrk="1" hangingPunct="1">
              <a:lnSpc>
                <a:spcPct val="80000"/>
              </a:lnSpc>
            </a:pPr>
            <a:endParaRPr lang="en-GB" sz="1800" dirty="0" smtClean="0"/>
          </a:p>
          <a:p>
            <a:pPr eaLnBrk="1" hangingPunct="1">
              <a:lnSpc>
                <a:spcPct val="80000"/>
              </a:lnSpc>
            </a:pPr>
            <a:r>
              <a:rPr lang="en-GB" sz="1800" dirty="0" smtClean="0"/>
              <a:t>Humanistic theories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GB" sz="1600" dirty="0" smtClean="0"/>
              <a:t>Carl Rogers</a:t>
            </a:r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lvl="1" eaLnBrk="1" hangingPunct="1">
              <a:lnSpc>
                <a:spcPct val="80000"/>
              </a:lnSpc>
            </a:pPr>
            <a:endParaRPr lang="en-GB" sz="1600" dirty="0" smtClean="0"/>
          </a:p>
          <a:p>
            <a:pPr lvl="1" eaLnBrk="1" hangingPunct="1">
              <a:lnSpc>
                <a:spcPct val="80000"/>
              </a:lnSpc>
            </a:pPr>
            <a:endParaRPr lang="en-GB" sz="1600" dirty="0" smtClean="0"/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4100" name="Picture 4" descr="MCj0295370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632806" y="811267"/>
            <a:ext cx="2768784" cy="3703583"/>
          </a:xfrm>
          <a:solidFill>
            <a:schemeClr val="accent1"/>
          </a:solidFill>
          <a:ln w="76200" cmpd="tri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1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Google Shape;741;p19"/>
          <p:cNvSpPr txBox="1">
            <a:spLocks/>
          </p:cNvSpPr>
          <p:nvPr/>
        </p:nvSpPr>
        <p:spPr>
          <a:xfrm>
            <a:off x="53717" y="387142"/>
            <a:ext cx="7102091" cy="103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800" dirty="0" smtClean="0"/>
              <a:t>PSYCHOANALYSIS: Sigmund Freud</a:t>
            </a:r>
            <a:endParaRPr lang="en-US" sz="4800"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922" y="989901"/>
            <a:ext cx="2868465" cy="32208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Google Shape;735;p19"/>
          <p:cNvSpPr txBox="1">
            <a:spLocks/>
          </p:cNvSpPr>
          <p:nvPr/>
        </p:nvSpPr>
        <p:spPr>
          <a:xfrm>
            <a:off x="184674" y="1662474"/>
            <a:ext cx="5885688" cy="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Font typeface="Quicksand"/>
              <a:buNone/>
            </a:pPr>
            <a:r>
              <a:rPr lang="en-US" b="1" dirty="0" smtClean="0"/>
              <a:t>Turn your eyes inward</a:t>
            </a:r>
            <a:r>
              <a:rPr lang="en-US" sz="2800" b="1" dirty="0" smtClean="0"/>
              <a:t>,</a:t>
            </a:r>
            <a:r>
              <a:rPr lang="en-US" b="1" dirty="0" smtClean="0"/>
              <a:t> look into your own depths, learn to first know yourself.</a:t>
            </a:r>
            <a:endParaRPr lang="en-US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9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68" y="408403"/>
            <a:ext cx="4339086" cy="550200"/>
          </a:xfrm>
        </p:spPr>
        <p:txBody>
          <a:bodyPr/>
          <a:lstStyle/>
          <a:p>
            <a:r>
              <a:rPr lang="en-US" dirty="0" smtClean="0"/>
              <a:t>SIGMUND FREUD- Psychoanalysis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188" y="1237154"/>
            <a:ext cx="4822166" cy="294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Sigmund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Freud  (6 May 1856 – 23 September 1939) was an Austrian neurologist who became known as the founding father of </a:t>
            </a:r>
            <a:r>
              <a:rPr lang="en-US" b="1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psychoanalysis.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90000"/>
              </a:lnSpc>
              <a:spcBef>
                <a:spcPts val="320"/>
              </a:spcBef>
              <a:buClr>
                <a:schemeClr val="dk1"/>
              </a:buClr>
              <a:buSzPts val="1600"/>
              <a:buChar char="•"/>
            </a:pP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He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Proposed the first complete theory of personality</a:t>
            </a: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90000"/>
              </a:lnSpc>
              <a:spcBef>
                <a:spcPts val="320"/>
              </a:spcBef>
              <a:buClr>
                <a:schemeClr val="dk1"/>
              </a:buClr>
              <a:buSzPts val="1600"/>
              <a:buChar char="•"/>
            </a:pPr>
            <a:endParaRPr lang="en-US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9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Sigmund </a:t>
            </a:r>
            <a:r>
              <a:rPr lang="en-US" spc="-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Freud’s  </a:t>
            </a:r>
            <a:r>
              <a:rPr lang="en-US" spc="4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psychoanalytic </a:t>
            </a:r>
            <a:r>
              <a:rPr lang="en-US" spc="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theory </a:t>
            </a:r>
            <a:r>
              <a:rPr lang="en-US" spc="6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grew 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out </a:t>
            </a:r>
            <a:r>
              <a:rPr lang="en-US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pc="5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his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therapeutic </a:t>
            </a:r>
            <a:r>
              <a:rPr lang="en-US" spc="5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work  </a:t>
            </a:r>
            <a:r>
              <a:rPr lang="en-US" spc="-2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spc="1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clients </a:t>
            </a:r>
            <a:r>
              <a:rPr lang="en-US" spc="6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and</a:t>
            </a:r>
            <a:r>
              <a:rPr lang="en-US" spc="-38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emphasized 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</a:t>
            </a:r>
            <a:r>
              <a:rPr lang="en-US" spc="3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importance </a:t>
            </a:r>
            <a:r>
              <a:rPr lang="en-US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 </a:t>
            </a:r>
            <a:r>
              <a:rPr lang="en-US" b="1" spc="55" dirty="0" smtClean="0">
                <a:solidFill>
                  <a:schemeClr val="tx1"/>
                </a:solidFill>
                <a:uFill>
                  <a:solidFill>
                    <a:srgbClr val="6C6C6C"/>
                  </a:solidFill>
                </a:uFill>
                <a:latin typeface="Quicksand" panose="020B0604020202020204" charset="0"/>
                <a:cs typeface="Times New Roman" panose="02020603050405020304" pitchFamily="18" charset="0"/>
              </a:rPr>
              <a:t>unconscious.</a:t>
            </a: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u="sng" spc="55" dirty="0" smtClean="0">
              <a:solidFill>
                <a:schemeClr val="tx1"/>
              </a:solidFill>
              <a:uFill>
                <a:solidFill>
                  <a:srgbClr val="6C6C6C"/>
                </a:solidFill>
              </a:u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55" dirty="0" smtClean="0">
                <a:solidFill>
                  <a:schemeClr val="tx1"/>
                </a:solidFill>
                <a:uFill>
                  <a:solidFill>
                    <a:srgbClr val="6C6C6C"/>
                  </a:solidFill>
                </a:uFill>
                <a:latin typeface="Quicksand" panose="020B0604020202020204" charset="0"/>
                <a:cs typeface="Times New Roman" panose="02020603050405020304" pitchFamily="18" charset="0"/>
              </a:rPr>
              <a:t>Freud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spc="90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described </a:t>
            </a:r>
            <a:r>
              <a:rPr lang="en-US" b="1" spc="-2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three </a:t>
            </a:r>
            <a:r>
              <a:rPr lang="en-US" b="1" spc="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levels  </a:t>
            </a:r>
            <a:r>
              <a:rPr lang="en-US" b="1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b="1" spc="15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awareness.</a:t>
            </a:r>
            <a:endParaRPr lang="en-US" b="1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715" t="8059" r="1211" b="16284"/>
          <a:stretch/>
        </p:blipFill>
        <p:spPr>
          <a:xfrm>
            <a:off x="5296618" y="1294364"/>
            <a:ext cx="3729488" cy="282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7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25"/>
          <a:stretch/>
        </p:blipFill>
        <p:spPr>
          <a:xfrm>
            <a:off x="106531" y="890824"/>
            <a:ext cx="3685293" cy="3471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3791825" y="994976"/>
            <a:ext cx="514769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Freud believed that events in our childhood have a great influence on our adult lives, shaping our personality. 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" panose="020B0604020202020204" charset="0"/>
              </a:rPr>
              <a:t>For example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, anxiety originating from traumatic experiences in a person's past is hidden from consciousness, and may cause problems during </a:t>
            </a: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</a:rPr>
              <a:t>adulthood.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Freud believed that most of the important personality processes occur below the level of conscious awareness</a:t>
            </a: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Like an iceberg, 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</a:rPr>
              <a:t>the most important part of the mind is the part you cannot see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. Our feelings, motives and decisions are actually powerfully influenced by our past experiences, and stored in the unconscious.</a:t>
            </a:r>
          </a:p>
          <a:p>
            <a:pPr algn="just"/>
            <a:endParaRPr lang="en-US" dirty="0"/>
          </a:p>
          <a:p>
            <a:pPr algn="just"/>
            <a:endParaRPr lang="en-US" dirty="0" smtClean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1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7687" t="45049" r="13342" b="16873"/>
          <a:stretch/>
        </p:blipFill>
        <p:spPr>
          <a:xfrm>
            <a:off x="1287262" y="328561"/>
            <a:ext cx="6631620" cy="4559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02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188" y="705214"/>
            <a:ext cx="7087200" cy="2683200"/>
          </a:xfrm>
        </p:spPr>
        <p:txBody>
          <a:bodyPr/>
          <a:lstStyle/>
          <a:p>
            <a:pPr algn="just"/>
            <a:r>
              <a:rPr lang="en-US" dirty="0" smtClean="0"/>
              <a:t>Freud </a:t>
            </a:r>
            <a:r>
              <a:rPr lang="en-US" dirty="0"/>
              <a:t>divided personality into three structures: </a:t>
            </a:r>
            <a:r>
              <a:rPr lang="en-US" b="1" dirty="0"/>
              <a:t>the id, the ego, and the </a:t>
            </a:r>
            <a:r>
              <a:rPr lang="en-US" b="1" dirty="0" smtClean="0"/>
              <a:t>superego</a:t>
            </a:r>
          </a:p>
          <a:p>
            <a:pPr algn="just"/>
            <a:r>
              <a:rPr lang="en-US" dirty="0"/>
              <a:t>He believed that personality is constantly in </a:t>
            </a:r>
            <a:r>
              <a:rPr lang="en-US" dirty="0" smtClean="0"/>
              <a:t>conflict</a:t>
            </a:r>
            <a:r>
              <a:rPr lang="en-US" dirty="0"/>
              <a:t> d</a:t>
            </a:r>
            <a:r>
              <a:rPr lang="en-US" dirty="0" smtClean="0"/>
              <a:t>ue to these structures.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7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578" y="0"/>
            <a:ext cx="7087200" cy="550200"/>
          </a:xfrm>
        </p:spPr>
        <p:txBody>
          <a:bodyPr/>
          <a:lstStyle/>
          <a:p>
            <a:r>
              <a:rPr lang="en-US" sz="3600" dirty="0" smtClean="0"/>
              <a:t>Structure of personality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68802" y="551129"/>
            <a:ext cx="7592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Freud divided personality into three structures: the id, the ego, and the superego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6" y="1261241"/>
            <a:ext cx="6568280" cy="37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4" y="1462175"/>
            <a:ext cx="7620675" cy="2683200"/>
          </a:xfrm>
        </p:spPr>
        <p:txBody>
          <a:bodyPr>
            <a:normAutofit fontScale="625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b="1" u="sng" dirty="0" smtClean="0">
                <a:solidFill>
                  <a:srgbClr val="FF0000"/>
                </a:solidFill>
              </a:rPr>
              <a:t>The Id – Reservoir of Psychic Energy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Most primitive part of the mind; what we are born </a:t>
            </a:r>
            <a:r>
              <a:rPr lang="en-US" dirty="0" smtClean="0">
                <a:solidFill>
                  <a:schemeClr val="tx1"/>
                </a:solidFill>
              </a:rPr>
              <a:t>with.</a:t>
            </a:r>
            <a:endParaRPr lang="en-US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Source of all drives and </a:t>
            </a:r>
            <a:r>
              <a:rPr lang="en-US" dirty="0" smtClean="0">
                <a:solidFill>
                  <a:schemeClr val="tx1"/>
                </a:solidFill>
              </a:rPr>
              <a:t>urges</a:t>
            </a:r>
            <a:endParaRPr lang="en-US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Operates according to the </a:t>
            </a:r>
            <a:r>
              <a:rPr lang="en-US" b="1" dirty="0">
                <a:solidFill>
                  <a:schemeClr val="tx1"/>
                </a:solidFill>
              </a:rPr>
              <a:t>pleasure principle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other words, the id wants whatever feels good at the time, with no consideration for the reality of the situation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id seeks instant gratification for our wants and </a:t>
            </a:r>
            <a:r>
              <a:rPr lang="en-US" dirty="0" smtClean="0">
                <a:solidFill>
                  <a:schemeClr val="tx1"/>
                </a:solidFill>
              </a:rPr>
              <a:t>needs.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b="1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Example:</a:t>
            </a:r>
            <a:r>
              <a:rPr lang="en-US" dirty="0" smtClean="0">
                <a:solidFill>
                  <a:schemeClr val="tx1"/>
                </a:solidFill>
              </a:rPr>
              <a:t> Hamnah </a:t>
            </a:r>
            <a:r>
              <a:rPr lang="en-US" dirty="0">
                <a:solidFill>
                  <a:schemeClr val="tx1"/>
                </a:solidFill>
              </a:rPr>
              <a:t>was thirsty. Rather than waiting for the server to refill her glass of water, she reached across the table and drank from </a:t>
            </a:r>
            <a:r>
              <a:rPr lang="en-US" dirty="0" smtClean="0">
                <a:solidFill>
                  <a:schemeClr val="tx1"/>
                </a:solidFill>
              </a:rPr>
              <a:t>Saad's </a:t>
            </a:r>
            <a:r>
              <a:rPr lang="en-US" dirty="0">
                <a:solidFill>
                  <a:schemeClr val="tx1"/>
                </a:solidFill>
              </a:rPr>
              <a:t>water glass, much to his surprise.</a:t>
            </a:r>
          </a:p>
          <a:p>
            <a:pPr lvl="1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4" t="42" r="64943" b="65069"/>
          <a:stretch/>
        </p:blipFill>
        <p:spPr>
          <a:xfrm>
            <a:off x="318782" y="494950"/>
            <a:ext cx="1262046" cy="166800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2766" t="7337" r="77924"/>
          <a:stretch/>
        </p:blipFill>
        <p:spPr>
          <a:xfrm>
            <a:off x="6795083" y="298912"/>
            <a:ext cx="2136817" cy="1864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64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5" y="1587109"/>
            <a:ext cx="7087200" cy="2683200"/>
          </a:xfrm>
        </p:spPr>
        <p:txBody>
          <a:bodyPr>
            <a:normAutofit fontScale="625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The Ego- Executive of Personality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Within the next three years, as the child interacts more and more with the world, the second part of the personality begins to develop.  Freud called this part the </a:t>
            </a:r>
            <a:r>
              <a:rPr lang="en-US" b="1" dirty="0" smtClean="0">
                <a:solidFill>
                  <a:schemeClr val="tx1"/>
                </a:solidFill>
                <a:hlinkClick r:id="rId2"/>
              </a:rPr>
              <a:t>Ego</a:t>
            </a:r>
            <a:r>
              <a:rPr lang="en-US" dirty="0" smtClean="0">
                <a:solidFill>
                  <a:schemeClr val="tx1"/>
                </a:solidFill>
              </a:rPr>
              <a:t>. </a:t>
            </a: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Operates according to the </a:t>
            </a:r>
            <a:r>
              <a:rPr lang="en-US" b="1" dirty="0">
                <a:solidFill>
                  <a:schemeClr val="tx1"/>
                </a:solidFill>
              </a:rPr>
              <a:t>reality principle </a:t>
            </a:r>
            <a:endParaRPr lang="en-US" b="1" dirty="0" smtClean="0">
              <a:solidFill>
                <a:schemeClr val="tx1"/>
              </a:solidFill>
            </a:endParaRP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Mediates </a:t>
            </a:r>
            <a:r>
              <a:rPr lang="en-US" dirty="0">
                <a:solidFill>
                  <a:schemeClr val="tx1"/>
                </a:solidFill>
              </a:rPr>
              <a:t>between id, superego, and </a:t>
            </a:r>
            <a:r>
              <a:rPr lang="en-US" dirty="0" smtClean="0">
                <a:solidFill>
                  <a:schemeClr val="tx1"/>
                </a:solidFill>
              </a:rPr>
              <a:t>environment</a:t>
            </a:r>
          </a:p>
          <a:p>
            <a:pPr marL="257175" lvl="1" indent="-257175" algn="just"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b="1" dirty="0" smtClean="0"/>
              <a:t>Example</a:t>
            </a:r>
            <a:r>
              <a:rPr lang="en-US" dirty="0" smtClean="0"/>
              <a:t>: Hamnah </a:t>
            </a:r>
            <a:r>
              <a:rPr lang="en-US" dirty="0"/>
              <a:t>was thirsty. However, she knew that her server would be back soon to refill her water glass, so she waited until then to get a drink, even though she really just wanted to drink from </a:t>
            </a:r>
            <a:r>
              <a:rPr lang="en-US" dirty="0" smtClean="0"/>
              <a:t>Saad's </a:t>
            </a:r>
            <a:r>
              <a:rPr lang="en-US" dirty="0"/>
              <a:t>glass.</a:t>
            </a:r>
          </a:p>
          <a:p>
            <a:pPr marL="257175" lvl="1" indent="-257175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/>
          <a:srcRect l="40648" t="8215" r="41759"/>
          <a:stretch/>
        </p:blipFill>
        <p:spPr>
          <a:xfrm>
            <a:off x="6526635" y="287143"/>
            <a:ext cx="2165626" cy="1533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72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Learning outcomes</a:t>
            </a:r>
            <a:endParaRPr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algn="just">
              <a:spcBef>
                <a:spcPts val="0"/>
              </a:spcBef>
              <a:buFont typeface="+mj-lt"/>
              <a:buAutoNum type="arabicPeriod"/>
              <a:tabLst>
                <a:tab pos="4105275" algn="l"/>
              </a:tabLst>
            </a:pPr>
            <a:r>
              <a:rPr lang="en-AU" sz="1600" b="1" dirty="0"/>
              <a:t>The </a:t>
            </a:r>
            <a:r>
              <a:rPr lang="en-AU" sz="1800" b="1" dirty="0"/>
              <a:t>students would be able to understand aspects of their personalities.</a:t>
            </a:r>
          </a:p>
          <a:p>
            <a:pPr marL="342900" algn="just">
              <a:spcBef>
                <a:spcPts val="0"/>
              </a:spcBef>
              <a:buFont typeface="+mj-lt"/>
              <a:buAutoNum type="arabicPeriod"/>
              <a:tabLst>
                <a:tab pos="4105275" algn="l"/>
              </a:tabLst>
            </a:pPr>
            <a:r>
              <a:rPr lang="en-AU" sz="1800" b="1" dirty="0"/>
              <a:t>Understanding the personality on 5 factors model of </a:t>
            </a:r>
            <a:r>
              <a:rPr lang="en-AU" sz="1800" b="1" dirty="0" smtClean="0"/>
              <a:t>personality. </a:t>
            </a:r>
            <a:endParaRPr lang="en-US" sz="2800" b="1" dirty="0"/>
          </a:p>
          <a:p>
            <a:pPr marL="342900" algn="just"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Understanding personality in regards to ego defense mechanisms.</a:t>
            </a:r>
          </a:p>
          <a:p>
            <a:pPr marL="342900" algn="just"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Learning about Real self and </a:t>
            </a:r>
            <a:r>
              <a:rPr lang="en-US" sz="1800" b="1" dirty="0" smtClean="0"/>
              <a:t>Ideal self</a:t>
            </a:r>
            <a:endParaRPr lang="en-US" sz="1800" b="1" dirty="0"/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540" y="1420458"/>
            <a:ext cx="7087200" cy="2950206"/>
          </a:xfrm>
        </p:spPr>
        <p:txBody>
          <a:bodyPr>
            <a:normAutofit fontScale="250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sz="4900" b="1" u="sng" dirty="0" smtClean="0">
                <a:solidFill>
                  <a:srgbClr val="FF0000"/>
                </a:solidFill>
              </a:rPr>
              <a:t>The Superego- Upholder of Values and Ideals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3700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 smtClean="0">
                <a:solidFill>
                  <a:schemeClr val="tx1"/>
                </a:solidFill>
              </a:rPr>
              <a:t>The </a:t>
            </a:r>
            <a:r>
              <a:rPr lang="en-US" sz="6400" dirty="0">
                <a:solidFill>
                  <a:schemeClr val="tx1"/>
                </a:solidFill>
              </a:rPr>
              <a:t>part of the mind that internalizes the </a:t>
            </a:r>
            <a:r>
              <a:rPr lang="en-US" sz="6400" b="1" dirty="0">
                <a:solidFill>
                  <a:schemeClr val="tx1"/>
                </a:solidFill>
              </a:rPr>
              <a:t>values</a:t>
            </a:r>
            <a:r>
              <a:rPr lang="en-US" sz="6400" dirty="0">
                <a:solidFill>
                  <a:schemeClr val="tx1"/>
                </a:solidFill>
              </a:rPr>
              <a:t>, </a:t>
            </a:r>
            <a:r>
              <a:rPr lang="en-US" sz="6400" b="1" dirty="0" smtClean="0">
                <a:solidFill>
                  <a:schemeClr val="tx1"/>
                </a:solidFill>
              </a:rPr>
              <a:t>morals /ethics</a:t>
            </a:r>
            <a:r>
              <a:rPr lang="en-US" sz="6400" dirty="0" smtClean="0">
                <a:solidFill>
                  <a:schemeClr val="tx1"/>
                </a:solidFill>
              </a:rPr>
              <a:t>, </a:t>
            </a:r>
            <a:r>
              <a:rPr lang="en-US" sz="6400" dirty="0">
                <a:solidFill>
                  <a:schemeClr val="tx1"/>
                </a:solidFill>
              </a:rPr>
              <a:t>and ideals of </a:t>
            </a:r>
            <a:r>
              <a:rPr lang="en-US" sz="6400" dirty="0" smtClean="0">
                <a:solidFill>
                  <a:schemeClr val="tx1"/>
                </a:solidFill>
              </a:rPr>
              <a:t>society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64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Develops around age 5 develops due to the moral and ethical restraints placed on us by our caregivers</a:t>
            </a:r>
            <a:r>
              <a:rPr lang="en-US" sz="6400" dirty="0" smtClean="0">
                <a:solidFill>
                  <a:schemeClr val="tx1"/>
                </a:solidFill>
              </a:rPr>
              <a:t>.</a:t>
            </a:r>
            <a:endParaRPr lang="en-US" sz="64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 smtClean="0">
                <a:solidFill>
                  <a:schemeClr val="tx1"/>
                </a:solidFill>
              </a:rPr>
              <a:t>Many </a:t>
            </a:r>
            <a:r>
              <a:rPr lang="en-US" sz="6400" dirty="0">
                <a:solidFill>
                  <a:schemeClr val="tx1"/>
                </a:solidFill>
              </a:rPr>
              <a:t>equate the superego with the conscience as it dictates our belief of right and wrong</a:t>
            </a:r>
            <a:r>
              <a:rPr lang="en-US" sz="6400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6400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 smtClean="0">
                <a:solidFill>
                  <a:schemeClr val="tx1"/>
                </a:solidFill>
              </a:rPr>
              <a:t>Example: Hamnah </a:t>
            </a:r>
            <a:r>
              <a:rPr lang="en-US" sz="6400" dirty="0">
                <a:solidFill>
                  <a:schemeClr val="tx1"/>
                </a:solidFill>
              </a:rPr>
              <a:t>was </a:t>
            </a:r>
            <a:r>
              <a:rPr lang="en-US" sz="6400" dirty="0" smtClean="0">
                <a:solidFill>
                  <a:schemeClr val="tx1"/>
                </a:solidFill>
              </a:rPr>
              <a:t>thirsty, she’ll think drinking water from someone’s glass without permission is wrong.</a:t>
            </a:r>
            <a:endParaRPr lang="en-US" sz="2250" dirty="0">
              <a:solidFill>
                <a:schemeClr val="tx1"/>
              </a:solidFill>
            </a:endParaRPr>
          </a:p>
          <a:p>
            <a:pPr marL="571500" lvl="1" indent="0">
              <a:buClr>
                <a:schemeClr val="accent2"/>
              </a:buClr>
              <a:buSzPct val="75000"/>
              <a:buNone/>
            </a:pP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23" t="25789" r="43981" b="29505"/>
          <a:stretch/>
        </p:blipFill>
        <p:spPr>
          <a:xfrm>
            <a:off x="718409" y="937126"/>
            <a:ext cx="619932" cy="154983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77930" t="7037" r="2727"/>
          <a:stretch/>
        </p:blipFill>
        <p:spPr>
          <a:xfrm>
            <a:off x="7113864" y="83891"/>
            <a:ext cx="1898842" cy="1719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25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637" y="1160172"/>
            <a:ext cx="7620675" cy="2683200"/>
          </a:xfrm>
        </p:spPr>
        <p:txBody>
          <a:bodyPr/>
          <a:lstStyle/>
          <a:p>
            <a:pPr algn="just"/>
            <a:r>
              <a:rPr lang="en-US" dirty="0"/>
              <a:t>Even though the superego and the ego may reach the same decision about something, </a:t>
            </a:r>
            <a:endParaRPr lang="en-US" dirty="0" smtClean="0"/>
          </a:p>
          <a:p>
            <a:pPr marL="114300" indent="0" algn="just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/>
              <a:t>superego's </a:t>
            </a:r>
            <a:r>
              <a:rPr lang="en-US" dirty="0"/>
              <a:t>reason for that decision is based more on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moral values</a:t>
            </a:r>
            <a:r>
              <a:rPr lang="en-US" dirty="0"/>
              <a:t>, while the </a:t>
            </a:r>
            <a:r>
              <a:rPr lang="en-US" b="1" dirty="0">
                <a:solidFill>
                  <a:schemeClr val="tx1"/>
                </a:solidFill>
              </a:rPr>
              <a:t>ego's decision </a:t>
            </a:r>
            <a:r>
              <a:rPr lang="en-US" dirty="0"/>
              <a:t>is based more on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others will think </a:t>
            </a:r>
            <a:r>
              <a:rPr lang="en-US" dirty="0"/>
              <a:t>or what the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consequences</a:t>
            </a:r>
            <a:r>
              <a:rPr lang="en-US" dirty="0"/>
              <a:t> of an action could be on the individual.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6978" y="1337127"/>
            <a:ext cx="3869104" cy="268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96" y="1337127"/>
            <a:ext cx="3691156" cy="268287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2470" y="3929791"/>
            <a:ext cx="1731146" cy="500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36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52" y="453006"/>
            <a:ext cx="7087200" cy="550200"/>
          </a:xfrm>
        </p:spPr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96" y="1110886"/>
            <a:ext cx="8397379" cy="4032614"/>
          </a:xfrm>
        </p:spPr>
        <p:txBody>
          <a:bodyPr/>
          <a:lstStyle/>
          <a:p>
            <a:pPr algn="just"/>
            <a:r>
              <a:rPr lang="en-US" sz="2000" dirty="0" smtClean="0"/>
              <a:t>In a healthy person, according to Freud, the </a:t>
            </a:r>
            <a:r>
              <a:rPr lang="en-US" sz="2000" b="1" u="sng" dirty="0" smtClean="0"/>
              <a:t>ego is the strongest </a:t>
            </a:r>
            <a:r>
              <a:rPr lang="en-US" sz="2000" dirty="0" smtClean="0"/>
              <a:t>so that it can satisfy the needs of the id, not upset the superego, and still take into consideration the reality of every situation. </a:t>
            </a:r>
          </a:p>
          <a:p>
            <a:pPr algn="just"/>
            <a:r>
              <a:rPr lang="en-US" sz="2000" dirty="0"/>
              <a:t>If the </a:t>
            </a:r>
            <a:r>
              <a:rPr lang="en-US" sz="2000" b="1" dirty="0"/>
              <a:t>id gets too strong</a:t>
            </a:r>
            <a:r>
              <a:rPr lang="en-US" sz="2000" dirty="0"/>
              <a:t>, impulses and self gratification take over the person's life. </a:t>
            </a:r>
            <a:r>
              <a:rPr lang="en-US" sz="2000" dirty="0" smtClean="0"/>
              <a:t>For example: In criminals they have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Selfishishness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000" dirty="0"/>
              <a:t>If the </a:t>
            </a:r>
            <a:r>
              <a:rPr lang="en-US" sz="2000" b="1" dirty="0"/>
              <a:t>superego becomes to strong</a:t>
            </a:r>
            <a:r>
              <a:rPr lang="en-US" sz="2000" dirty="0"/>
              <a:t>, the person would be driven by rigid morals, would be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judgmental and unbending </a:t>
            </a:r>
            <a:r>
              <a:rPr lang="en-US" sz="2000" dirty="0"/>
              <a:t>in his or her interactions with the world</a:t>
            </a:r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8924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>
            <a:spLocks noGrp="1"/>
          </p:cNvSpPr>
          <p:nvPr>
            <p:ph type="ctrTitle" idx="4294967295"/>
          </p:nvPr>
        </p:nvSpPr>
        <p:spPr>
          <a:xfrm>
            <a:off x="255722" y="420969"/>
            <a:ext cx="716853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chemeClr val="lt1"/>
                </a:solidFill>
              </a:rPr>
              <a:t>D</a:t>
            </a:r>
            <a:r>
              <a:rPr lang="en" sz="8000" dirty="0" smtClean="0">
                <a:solidFill>
                  <a:schemeClr val="lt1"/>
                </a:solidFill>
              </a:rPr>
              <a:t>efence mechanisms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823" name="Google Shape;823;p27"/>
          <p:cNvSpPr txBox="1">
            <a:spLocks noGrp="1"/>
          </p:cNvSpPr>
          <p:nvPr>
            <p:ph type="subTitle" idx="4294967295"/>
          </p:nvPr>
        </p:nvSpPr>
        <p:spPr>
          <a:xfrm>
            <a:off x="399863" y="2006757"/>
            <a:ext cx="8207242" cy="23555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2000" b="1" i="1" dirty="0" smtClean="0">
                <a:solidFill>
                  <a:schemeClr val="tx1"/>
                </a:solidFill>
              </a:rPr>
              <a:t>Is </a:t>
            </a:r>
            <a:r>
              <a:rPr lang="en-US" sz="2000" b="1" i="1" dirty="0">
                <a:solidFill>
                  <a:schemeClr val="tx1"/>
                </a:solidFill>
              </a:rPr>
              <a:t>an unconscious psychological operation that functions to protect a person from anxiety-producing thoughts and feelings related to internal conflicts and outer stressors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000" b="1" i="1" dirty="0">
              <a:solidFill>
                <a:schemeClr val="tx1"/>
              </a:solidFill>
            </a:endParaRPr>
          </a:p>
          <a:p>
            <a:pPr algn="just"/>
            <a:r>
              <a:rPr lang="en-US" sz="2000" b="1" i="1" dirty="0">
                <a:solidFill>
                  <a:schemeClr val="tx1"/>
                </a:solidFill>
              </a:rPr>
              <a:t>These are the ways of dealing with difficult </a:t>
            </a:r>
            <a:r>
              <a:rPr lang="en-US" sz="2000" b="1" i="1" dirty="0" smtClean="0">
                <a:solidFill>
                  <a:schemeClr val="tx1"/>
                </a:solidFill>
              </a:rPr>
              <a:t>feelings which your mind uses.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824" name="Google Shape;824;p2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945" t="20802"/>
          <a:stretch/>
        </p:blipFill>
        <p:spPr>
          <a:xfrm>
            <a:off x="7552888" y="119589"/>
            <a:ext cx="1591112" cy="166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27" y="302005"/>
            <a:ext cx="5696124" cy="127512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b="1" dirty="0" smtClean="0"/>
              <a:t>DENIAL</a:t>
            </a:r>
          </a:p>
          <a:p>
            <a:pPr algn="just"/>
            <a:r>
              <a:rPr lang="en-US" sz="1800" dirty="0"/>
              <a:t>A</a:t>
            </a:r>
            <a:r>
              <a:rPr lang="en-US" sz="1800" dirty="0" smtClean="0"/>
              <a:t> </a:t>
            </a:r>
            <a:r>
              <a:rPr lang="en-US" sz="1800" dirty="0"/>
              <a:t>refusal to accept </a:t>
            </a:r>
            <a:r>
              <a:rPr lang="en-US" sz="1800" dirty="0" smtClean="0"/>
              <a:t>reality.</a:t>
            </a:r>
          </a:p>
          <a:p>
            <a:pPr algn="just"/>
            <a:r>
              <a:rPr lang="en-US" sz="1800" dirty="0" smtClean="0"/>
              <a:t>denying that your physician's diagnosis of cancer is incorrect and seeking a second opinion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03" t="2279" r="11412" b="12104"/>
          <a:stretch/>
        </p:blipFill>
        <p:spPr>
          <a:xfrm>
            <a:off x="6031686" y="267345"/>
            <a:ext cx="2315361" cy="142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441" t="10351" r="7430" b="6647"/>
          <a:stretch/>
        </p:blipFill>
        <p:spPr>
          <a:xfrm>
            <a:off x="6429527" y="1872951"/>
            <a:ext cx="2340529" cy="14848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7141" y="1809815"/>
            <a:ext cx="6136547" cy="154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>
              <a:buFont typeface="Quicksand"/>
              <a:buNone/>
            </a:pPr>
            <a:r>
              <a:rPr lang="en-US" sz="2900" b="1" dirty="0" smtClean="0"/>
              <a:t>DISPLACEMENT</a:t>
            </a:r>
            <a:endParaRPr lang="en-US" sz="2900" dirty="0" smtClean="0"/>
          </a:p>
          <a:p>
            <a:pPr algn="just"/>
            <a:r>
              <a:rPr lang="en-US" sz="2900" dirty="0" smtClean="0"/>
              <a:t>Taking out impulse/negative emotions on a less threatening target.</a:t>
            </a:r>
          </a:p>
          <a:p>
            <a:pPr algn="just"/>
            <a:r>
              <a:rPr lang="en-US" sz="2900" dirty="0" smtClean="0"/>
              <a:t>slamming a door instead of hitting as person, yelling at your spouse after an argument with your boss</a:t>
            </a:r>
          </a:p>
          <a:p>
            <a:endParaRPr lang="en-US" sz="19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9726" y="3357802"/>
            <a:ext cx="6686024" cy="1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>
              <a:buFont typeface="Quicksand"/>
              <a:buNone/>
            </a:pPr>
            <a:r>
              <a:rPr lang="en-US" sz="1800" b="1" dirty="0" smtClean="0"/>
              <a:t>PROJECTION</a:t>
            </a:r>
            <a:endParaRPr lang="en-US" sz="1800" dirty="0" smtClean="0"/>
          </a:p>
          <a:p>
            <a:pPr algn="just"/>
            <a:r>
              <a:rPr lang="en-US" sz="1800" dirty="0" smtClean="0"/>
              <a:t>Placing one’s own unacceptable thoughts onto others, as if the thoughts belonged to them and not to oneself.</a:t>
            </a:r>
          </a:p>
          <a:p>
            <a:pPr algn="just"/>
            <a:r>
              <a:rPr lang="en-US" sz="1800" dirty="0" smtClean="0"/>
              <a:t>when losing an argument, you state "You're just Stupid" </a:t>
            </a:r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0171" t="58845" b="5186"/>
          <a:stretch/>
        </p:blipFill>
        <p:spPr>
          <a:xfrm>
            <a:off x="7013195" y="3523377"/>
            <a:ext cx="2055303" cy="1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9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84" y="162012"/>
            <a:ext cx="7154761" cy="49814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/>
              <a:t>REGRESSION</a:t>
            </a:r>
            <a:endParaRPr lang="en-US" sz="1400" dirty="0" smtClean="0"/>
          </a:p>
          <a:p>
            <a:pPr algn="just"/>
            <a:r>
              <a:rPr lang="en-US" sz="1400" dirty="0" smtClean="0"/>
              <a:t>returning to a previous stage of development/ using previous developmental behaviors when faced with overwhelming stress.</a:t>
            </a:r>
          </a:p>
          <a:p>
            <a:pPr algn="just"/>
            <a:r>
              <a:rPr lang="en-US" sz="1400" dirty="0" smtClean="0"/>
              <a:t>E.g.: sitting in a corner and crying after hearing bad news; throwing a temper tantrum when you don't get your way</a:t>
            </a:r>
          </a:p>
          <a:p>
            <a:pPr algn="just"/>
            <a:r>
              <a:rPr lang="en-US" sz="1400" dirty="0" smtClean="0"/>
              <a:t>E.g.: Reverting to sucking thumb when in stress</a:t>
            </a:r>
          </a:p>
          <a:p>
            <a:pPr algn="just">
              <a:buNone/>
            </a:pPr>
            <a:r>
              <a:rPr lang="en-US" sz="1400" b="1" dirty="0" smtClean="0"/>
              <a:t>REPRESSION</a:t>
            </a:r>
            <a:endParaRPr lang="en-US" sz="1400" dirty="0" smtClean="0"/>
          </a:p>
          <a:p>
            <a:pPr algn="just"/>
            <a:r>
              <a:rPr lang="en-US" sz="1400" dirty="0" smtClean="0"/>
              <a:t>“Pushing” threatening or conflicting events out of conscious memory</a:t>
            </a:r>
          </a:p>
          <a:p>
            <a:pPr algn="just"/>
            <a:r>
              <a:rPr lang="en-US" sz="1400" dirty="0" smtClean="0"/>
              <a:t>E.g.: A man is jealous of his good friend’s success but is unaware of his feeling of jealousy.</a:t>
            </a:r>
          </a:p>
          <a:p>
            <a:pPr algn="just"/>
            <a:r>
              <a:rPr lang="en-US" sz="1400" dirty="0" smtClean="0"/>
              <a:t>Elise, who failed her math exam in board, cannot remember the event at all.</a:t>
            </a:r>
          </a:p>
          <a:p>
            <a:pPr marL="114300" indent="0" algn="just">
              <a:buNone/>
            </a:pPr>
            <a:r>
              <a:rPr lang="en-US" sz="1400" b="1" dirty="0" smtClean="0"/>
              <a:t>SUBLIMATION</a:t>
            </a:r>
            <a:endParaRPr lang="en-US" sz="1400" dirty="0" smtClean="0"/>
          </a:p>
          <a:p>
            <a:pPr algn="just"/>
            <a:r>
              <a:rPr lang="en-US" sz="1400" dirty="0"/>
              <a:t>A</a:t>
            </a:r>
            <a:r>
              <a:rPr lang="en-US" sz="1400" dirty="0" smtClean="0"/>
              <a:t>cting out unacceptable impulses in a socially acceptable way</a:t>
            </a:r>
          </a:p>
          <a:p>
            <a:pPr algn="just"/>
            <a:r>
              <a:rPr lang="en-US" sz="1400" dirty="0" smtClean="0"/>
              <a:t>E.g. A man who has aggressive nature decides to pursue a career </a:t>
            </a:r>
          </a:p>
          <a:p>
            <a:pPr marL="114300" indent="0" algn="just">
              <a:buNone/>
            </a:pPr>
            <a:r>
              <a:rPr lang="en-US" sz="1400" dirty="0" smtClean="0"/>
              <a:t>as a boxer.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547" t="21587" r="4985" b="49495"/>
          <a:stretch/>
        </p:blipFill>
        <p:spPr>
          <a:xfrm>
            <a:off x="7562676" y="2139192"/>
            <a:ext cx="1434518" cy="1308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1743" t="56498" r="4789" b="11795"/>
          <a:stretch/>
        </p:blipFill>
        <p:spPr>
          <a:xfrm>
            <a:off x="7562676" y="162013"/>
            <a:ext cx="1434518" cy="1233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073" t="56209" r="55284" b="11937"/>
          <a:stretch/>
        </p:blipFill>
        <p:spPr>
          <a:xfrm>
            <a:off x="6476301" y="3791824"/>
            <a:ext cx="1484852" cy="11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3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92" y="284603"/>
            <a:ext cx="6486513" cy="4710091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n-US" sz="2600" b="1" dirty="0" smtClean="0"/>
              <a:t>RATIONALIZATION</a:t>
            </a:r>
            <a:endParaRPr lang="en-US" sz="2600" dirty="0" smtClean="0"/>
          </a:p>
          <a:p>
            <a:pPr algn="just"/>
            <a:r>
              <a:rPr lang="en-US" sz="2600" dirty="0" smtClean="0"/>
              <a:t>Making up acceptable excuses for unacceptable behavior.</a:t>
            </a:r>
          </a:p>
          <a:p>
            <a:pPr algn="just"/>
            <a:r>
              <a:rPr lang="en-US" sz="2600" dirty="0" smtClean="0"/>
              <a:t>E.g.. Stating that you failed a test because the teacher doesn’t like you, when the real reason  was you didn’t study.</a:t>
            </a:r>
          </a:p>
          <a:p>
            <a:pPr marL="114300" indent="0" algn="just">
              <a:buNone/>
            </a:pPr>
            <a:endParaRPr lang="en-US" sz="2600" b="1" dirty="0" smtClean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r>
              <a:rPr lang="en-US" sz="2600" b="1" dirty="0" smtClean="0">
                <a:solidFill>
                  <a:schemeClr val="tx1"/>
                </a:solidFill>
                <a:latin typeface="Quicksand" panose="020B0604020202020204" charset="0"/>
              </a:rPr>
              <a:t>HUMOR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Focusing on the humorous aspects of an uncomfortable or adverse situation.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E.g.. A nervous patients jokes about an upcoming operation</a:t>
            </a:r>
            <a:r>
              <a:rPr lang="en-US" sz="2600" dirty="0" smtClean="0">
                <a:solidFill>
                  <a:schemeClr val="tx1"/>
                </a:solidFill>
                <a:latin typeface="Quicksand" panose="020B0604020202020204" charset="0"/>
              </a:rPr>
              <a:t>.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endParaRPr lang="en-US" sz="2600" b="1" dirty="0" smtClean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r>
              <a:rPr lang="en-US" sz="2600" b="1" dirty="0" smtClean="0">
                <a:solidFill>
                  <a:schemeClr val="tx1"/>
                </a:solidFill>
                <a:latin typeface="Quicksand" panose="020B0604020202020204" charset="0"/>
              </a:rPr>
              <a:t>SUPPRESSION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Voluntary exclusion from awareness, anxiety producing feelings, ideas and situation.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E.g.: A nursing student states, “”I cannot talk about my recent board, please change the topic. </a:t>
            </a:r>
          </a:p>
          <a:p>
            <a:pPr marL="114300" indent="0" algn="just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916" y="133512"/>
            <a:ext cx="2214518" cy="1332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293" y="1728132"/>
            <a:ext cx="655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600" dirty="0" smtClean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33" t="4929" r="68586" b="41869"/>
          <a:stretch/>
        </p:blipFill>
        <p:spPr>
          <a:xfrm>
            <a:off x="6837027" y="1647645"/>
            <a:ext cx="2013675" cy="12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6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741;p19"/>
          <p:cNvSpPr txBox="1">
            <a:spLocks/>
          </p:cNvSpPr>
          <p:nvPr/>
        </p:nvSpPr>
        <p:spPr>
          <a:xfrm>
            <a:off x="906011" y="385895"/>
            <a:ext cx="6467911" cy="12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</a:rPr>
              <a:t>Humanistic approach: </a:t>
            </a:r>
            <a:r>
              <a:rPr lang="en-US" sz="4400" dirty="0">
                <a:solidFill>
                  <a:schemeClr val="tx1"/>
                </a:solidFill>
              </a:rPr>
              <a:t>CARL ROGER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4" y="994096"/>
            <a:ext cx="2700381" cy="3057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906011" y="17570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ioneer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in bringing humanistic approach in counselling.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1184" y="2913822"/>
            <a:ext cx="4931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“The curious paradox is that when I accept myself just as I am, then I can change.” 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Carl Rogers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782" y="1327952"/>
            <a:ext cx="8456102" cy="2683200"/>
          </a:xfrm>
        </p:spPr>
        <p:txBody>
          <a:bodyPr/>
          <a:lstStyle/>
          <a:p>
            <a:pPr algn="just"/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Carl </a:t>
            </a:r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Rogers </a:t>
            </a:r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gave person centered theory which states that every person is unique</a:t>
            </a:r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Quicksand" panose="020B0604020202020204" charset="0"/>
              </a:rPr>
              <a:t>Rogers believed that </a:t>
            </a:r>
            <a:r>
              <a:rPr lang="en-US" sz="2000" b="1" dirty="0">
                <a:latin typeface="Quicksand" panose="020B0604020202020204" charset="0"/>
              </a:rPr>
              <a:t>people are inherently good and creative</a:t>
            </a:r>
            <a:r>
              <a:rPr lang="en-US" sz="2000" dirty="0">
                <a:latin typeface="Quicksand" panose="020B0604020202020204" charset="0"/>
              </a:rPr>
              <a:t>. </a:t>
            </a:r>
            <a:endParaRPr lang="en-US" sz="2000" dirty="0" smtClean="0">
              <a:latin typeface="Quicksand" panose="020B0604020202020204" charset="0"/>
            </a:endParaRPr>
          </a:p>
          <a:p>
            <a:pPr algn="just"/>
            <a:r>
              <a:rPr lang="en-US" sz="2000" dirty="0"/>
              <a:t>Rogers believed that </a:t>
            </a:r>
            <a:r>
              <a:rPr lang="en-US" sz="2000" b="1" dirty="0"/>
              <a:t>all people possess an inherent need to grow and achieve their potential</a:t>
            </a:r>
            <a:r>
              <a:rPr lang="en-US" sz="2000" dirty="0"/>
              <a:t>. </a:t>
            </a:r>
            <a:endParaRPr lang="en-US" sz="2000" dirty="0">
              <a:latin typeface="Quicksand" panose="020B0604020202020204" charset="0"/>
            </a:endParaRPr>
          </a:p>
          <a:p>
            <a:pPr algn="just"/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People </a:t>
            </a:r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are free to choose their own lives and make their </a:t>
            </a:r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own decisions</a:t>
            </a:r>
            <a:endParaRPr lang="en-US" sz="2000" spc="49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endParaRPr lang="en-US" spc="4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39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05" y="2262352"/>
            <a:ext cx="3616550" cy="2406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8" y="879706"/>
            <a:ext cx="3169772" cy="550200"/>
          </a:xfrm>
        </p:spPr>
        <p:txBody>
          <a:bodyPr/>
          <a:lstStyle/>
          <a:p>
            <a:r>
              <a:rPr lang="en-US" sz="4000" dirty="0" smtClean="0">
                <a:solidFill>
                  <a:srgbClr val="002060"/>
                </a:solidFill>
              </a:rPr>
              <a:t>PERSONALITY 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49586" y="1663137"/>
            <a:ext cx="3904093" cy="2571309"/>
          </a:xfrm>
        </p:spPr>
        <p:txBody>
          <a:bodyPr/>
          <a:lstStyle/>
          <a:p>
            <a:pPr algn="just"/>
            <a:r>
              <a:rPr lang="en-US" sz="1600" b="1" dirty="0">
                <a:solidFill>
                  <a:srgbClr val="002060"/>
                </a:solidFill>
              </a:rPr>
              <a:t>The word personality itself stems from the Latin word persona</a:t>
            </a:r>
            <a:r>
              <a:rPr lang="en-US" sz="1600" dirty="0">
                <a:solidFill>
                  <a:srgbClr val="002060"/>
                </a:solidFill>
              </a:rPr>
              <a:t>, which refers to a theatrical mask worn by performers in order to either project different roles or disguise their identities. </a:t>
            </a:r>
            <a:endParaRPr lang="en-US" sz="1600" b="1" dirty="0">
              <a:solidFill>
                <a:srgbClr val="002060"/>
              </a:solidFill>
            </a:endParaRPr>
          </a:p>
          <a:p>
            <a:pPr algn="just" fontAlgn="base"/>
            <a:r>
              <a:rPr lang="en-US" sz="1600" dirty="0">
                <a:solidFill>
                  <a:srgbClr val="002060"/>
                </a:solidFill>
              </a:rPr>
              <a:t>It is believed that personality arises </a:t>
            </a:r>
            <a:r>
              <a:rPr lang="en-US" sz="1600" dirty="0" smtClean="0">
                <a:solidFill>
                  <a:srgbClr val="002060"/>
                </a:solidFill>
              </a:rPr>
              <a:t>remains </a:t>
            </a:r>
            <a:r>
              <a:rPr lang="en-US" sz="1600" dirty="0">
                <a:solidFill>
                  <a:srgbClr val="002060"/>
                </a:solidFill>
              </a:rPr>
              <a:t>fairly consistent throughout life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21" y="181884"/>
            <a:ext cx="2172638" cy="1962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1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375" y="494705"/>
            <a:ext cx="7087200" cy="550200"/>
          </a:xfrm>
        </p:spPr>
        <p:txBody>
          <a:bodyPr/>
          <a:lstStyle/>
          <a:p>
            <a:r>
              <a:rPr lang="en-US" sz="3200" dirty="0" smtClean="0"/>
              <a:t>Main COMPONENTS FOR A PERSONALITY TO GROW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5419" y="1292427"/>
            <a:ext cx="7897796" cy="3486801"/>
          </a:xfrm>
        </p:spPr>
        <p:txBody>
          <a:bodyPr/>
          <a:lstStyle/>
          <a:p>
            <a:pPr algn="just"/>
            <a:r>
              <a:rPr lang="en-US" sz="2000" dirty="0">
                <a:latin typeface="Quicksand" panose="020B0604020202020204" charset="0"/>
              </a:rPr>
              <a:t>F</a:t>
            </a:r>
            <a:r>
              <a:rPr lang="en-US" sz="2000" dirty="0" smtClean="0">
                <a:latin typeface="Quicksand" panose="020B0604020202020204" charset="0"/>
              </a:rPr>
              <a:t>or a person </a:t>
            </a:r>
            <a:r>
              <a:rPr lang="en-US" sz="2000" dirty="0">
                <a:latin typeface="Quicksand" panose="020B0604020202020204" charset="0"/>
              </a:rPr>
              <a:t>to "grow", they need an environment that provides them with </a:t>
            </a:r>
            <a:endParaRPr lang="en-US" sz="2000" dirty="0" smtClean="0">
              <a:latin typeface="Quicksand" panose="020B060402020202020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Quicksand" panose="020B0604020202020204" charset="0"/>
              </a:rPr>
              <a:t>Genuineness: (being honest, openness </a:t>
            </a:r>
            <a:r>
              <a:rPr lang="en-US" sz="1800" b="1" dirty="0">
                <a:latin typeface="Quicksand" panose="020B0604020202020204" charset="0"/>
              </a:rPr>
              <a:t>and self-disclosure), </a:t>
            </a:r>
            <a:endParaRPr lang="en-US" sz="1800" b="1" dirty="0" smtClean="0">
              <a:latin typeface="Quicksand" panose="020B060402020202020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Quicksand" panose="020B0604020202020204" charset="0"/>
              </a:rPr>
              <a:t>Acceptance /</a:t>
            </a:r>
            <a:r>
              <a:rPr lang="en-US" sz="1800" b="1" spc="-94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unconditional </a:t>
            </a:r>
            <a:r>
              <a:rPr lang="en-US" sz="1800" b="1" spc="-7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positive </a:t>
            </a:r>
            <a:r>
              <a:rPr lang="en-US" sz="1800" b="1" spc="-45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regard: (acknowledging feelings, even problems, without passing judgment)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Quicksand" panose="020B0604020202020204" charset="0"/>
              </a:rPr>
              <a:t>and Empathy: </a:t>
            </a:r>
            <a:r>
              <a:rPr lang="en-US" sz="1800" b="1" dirty="0">
                <a:latin typeface="Quicksand" panose="020B0604020202020204" charset="0"/>
              </a:rPr>
              <a:t>(being listened to and understood).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18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SELF CONCEPT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 smtClean="0"/>
              <a:t>Self concept: </a:t>
            </a:r>
            <a:r>
              <a:rPr lang="en-US" sz="1600" dirty="0"/>
              <a:t>The self-concept is a general term used to refer to how someone thinks about, evaluates or perceives themselves. </a:t>
            </a:r>
            <a:endParaRPr lang="en-US" sz="1200" b="1" dirty="0" smtClean="0"/>
          </a:p>
          <a:p>
            <a:r>
              <a:rPr lang="en-US" sz="1600" dirty="0"/>
              <a:t>One's self-concept is a collection of beliefs about oneself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It is comprised of real self and ideal self</a:t>
            </a:r>
            <a:endParaRPr lang="en-US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2" y="3155121"/>
            <a:ext cx="3081207" cy="1733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115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 (Real </a:t>
            </a:r>
            <a:r>
              <a:rPr lang="en-US" dirty="0">
                <a:solidFill>
                  <a:srgbClr val="C00000"/>
                </a:solidFill>
              </a:rPr>
              <a:t>self Ideal </a:t>
            </a:r>
            <a:r>
              <a:rPr lang="en-US" dirty="0" smtClean="0">
                <a:solidFill>
                  <a:srgbClr val="C00000"/>
                </a:solidFill>
              </a:rPr>
              <a:t>Self)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6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34" y="0"/>
            <a:ext cx="5359924" cy="2629927"/>
          </a:xfrm>
          <a:prstGeom prst="rect">
            <a:avLst/>
          </a:prstGeom>
        </p:spPr>
      </p:pic>
      <p:pic>
        <p:nvPicPr>
          <p:cNvPr id="6146" name="Picture 2" descr="Difference Between Real Self and Ideal Self M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6" b="10438"/>
          <a:stretch/>
        </p:blipFill>
        <p:spPr bwMode="auto">
          <a:xfrm>
            <a:off x="-2" y="218638"/>
            <a:ext cx="4264573" cy="4386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34" y="2726421"/>
            <a:ext cx="5359924" cy="24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ctrTitle"/>
          </p:nvPr>
        </p:nvSpPr>
        <p:spPr>
          <a:xfrm>
            <a:off x="2054230" y="859774"/>
            <a:ext cx="5371200" cy="17112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ACTIVITY </a:t>
            </a:r>
          </a:p>
          <a:p>
            <a:r>
              <a:rPr lang="en-US" sz="4400" b="1" spc="-4" dirty="0" smtClean="0">
                <a:solidFill>
                  <a:srgbClr val="FF0000"/>
                </a:solidFill>
              </a:rPr>
              <a:t>Five-factor </a:t>
            </a:r>
            <a:r>
              <a:rPr lang="en-US" sz="4400" b="1" spc="86" dirty="0">
                <a:solidFill>
                  <a:srgbClr val="FF0000"/>
                </a:solidFill>
              </a:rPr>
              <a:t>model</a:t>
            </a:r>
            <a:r>
              <a:rPr lang="en-US" sz="4400" b="1" spc="-525" dirty="0">
                <a:solidFill>
                  <a:srgbClr val="FF0000"/>
                </a:solidFill>
              </a:rPr>
              <a:t> </a:t>
            </a:r>
            <a:r>
              <a:rPr lang="en-US" sz="4400" b="1" spc="-60" dirty="0">
                <a:solidFill>
                  <a:srgbClr val="FF0000"/>
                </a:solidFill>
              </a:rPr>
              <a:t>of </a:t>
            </a:r>
            <a:r>
              <a:rPr lang="en-US" sz="4400" b="1" spc="53" dirty="0">
                <a:solidFill>
                  <a:srgbClr val="FF0000"/>
                </a:solidFill>
              </a:rPr>
              <a:t>personality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1239" y="2361249"/>
            <a:ext cx="4942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Big Five Personality test, also known as the Five Factor Model, is a personality test based on the assumption that personality can be sufficiently described by five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2499188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9356" y="153774"/>
            <a:ext cx="5363051" cy="437940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28575">
              <a:lnSpc>
                <a:spcPct val="100000"/>
              </a:lnSpc>
              <a:spcBef>
                <a:spcPts val="75"/>
              </a:spcBef>
            </a:pPr>
            <a:r>
              <a:rPr sz="4050" baseline="36265" dirty="0">
                <a:solidFill>
                  <a:srgbClr val="B870B8"/>
                </a:solidFill>
                <a:latin typeface="Arial"/>
                <a:cs typeface="Arial"/>
              </a:rPr>
              <a:t>+ </a:t>
            </a:r>
            <a:r>
              <a:rPr sz="2700" spc="-4" dirty="0"/>
              <a:t>Five-factor </a:t>
            </a:r>
            <a:r>
              <a:rPr sz="2700" spc="86" dirty="0"/>
              <a:t>model</a:t>
            </a:r>
            <a:r>
              <a:rPr sz="2700" spc="-525" dirty="0"/>
              <a:t> </a:t>
            </a:r>
            <a:r>
              <a:rPr sz="2700" spc="-60" dirty="0"/>
              <a:t>of </a:t>
            </a:r>
            <a:r>
              <a:rPr sz="2700" spc="53" dirty="0"/>
              <a:t>personality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11498" y="69318"/>
            <a:ext cx="69056" cy="1200150"/>
          </a:xfrm>
          <a:custGeom>
            <a:avLst/>
            <a:gdLst/>
            <a:ahLst/>
            <a:cxnLst/>
            <a:rect l="l" t="t" r="r" b="b"/>
            <a:pathLst>
              <a:path w="92075" h="1600200">
                <a:moveTo>
                  <a:pt x="92075" y="0"/>
                </a:moveTo>
                <a:lnTo>
                  <a:pt x="0" y="0"/>
                </a:lnTo>
                <a:lnTo>
                  <a:pt x="0" y="1600200"/>
                </a:lnTo>
                <a:lnTo>
                  <a:pt x="92075" y="1600200"/>
                </a:lnTo>
                <a:lnTo>
                  <a:pt x="92075" y="0"/>
                </a:lnTo>
                <a:close/>
              </a:path>
            </a:pathLst>
          </a:custGeom>
          <a:solidFill>
            <a:srgbClr val="797BA9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501049" y="729861"/>
            <a:ext cx="5639692" cy="19255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21444" algn="just">
              <a:spcBef>
                <a:spcPts val="75"/>
              </a:spcBef>
              <a:tabLst>
                <a:tab pos="162401" algn="l"/>
              </a:tabLst>
            </a:pPr>
            <a:r>
              <a:rPr lang="en-US" sz="1600" b="1" spc="-5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1. </a:t>
            </a:r>
            <a:r>
              <a:rPr sz="1600" b="1" spc="-5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Extraversion</a:t>
            </a:r>
            <a:r>
              <a:rPr sz="1600" b="1" spc="-5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: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This </a:t>
            </a:r>
            <a:r>
              <a:rPr sz="1600" spc="-5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trait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includes </a:t>
            </a:r>
            <a:r>
              <a:rPr sz="1600" spc="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characteristics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such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 </a:t>
            </a:r>
            <a:r>
              <a:rPr sz="1600" spc="-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excitability,  </a:t>
            </a:r>
            <a:r>
              <a:rPr sz="160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sociability,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talkativeness,</a:t>
            </a:r>
            <a:r>
              <a:rPr sz="1600" spc="-19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assertiveness,</a:t>
            </a:r>
            <a:r>
              <a:rPr sz="1600" spc="-19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and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68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high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amounts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of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1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emotional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expressiveness.</a:t>
            </a:r>
            <a:endParaRPr sz="1600" dirty="0">
              <a:solidFill>
                <a:schemeClr val="tx2">
                  <a:lumMod val="10000"/>
                </a:schemeClr>
              </a:solidFill>
              <a:latin typeface="+mn-lt"/>
              <a:cs typeface="Trebuchet MS"/>
            </a:endParaRPr>
          </a:p>
          <a:p>
            <a:pPr marR="70485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2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2. </a:t>
            </a:r>
            <a:r>
              <a:rPr sz="1600" b="1" spc="-2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Agreeableness</a:t>
            </a:r>
            <a:r>
              <a:rPr sz="1600" b="1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:</a:t>
            </a:r>
            <a:r>
              <a:rPr sz="1600" b="1" spc="-64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This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personality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dimension</a:t>
            </a:r>
            <a:r>
              <a:rPr sz="1600" spc="-7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includes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attributes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such</a:t>
            </a:r>
            <a:r>
              <a:rPr sz="1600" spc="-7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  </a:t>
            </a:r>
            <a:r>
              <a:rPr sz="1600" spc="-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trust,</a:t>
            </a:r>
            <a:r>
              <a:rPr sz="1600" spc="-20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altruism,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kindness</a:t>
            </a:r>
            <a:r>
              <a:rPr sz="1600" spc="41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,</a:t>
            </a:r>
            <a:r>
              <a:rPr lang="en-US" sz="1600" spc="41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willingness to conform to group norms,</a:t>
            </a:r>
            <a:r>
              <a:rPr sz="1600" spc="-199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affection,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9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and</a:t>
            </a:r>
            <a:r>
              <a:rPr sz="1600" spc="-79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other</a:t>
            </a:r>
            <a:r>
              <a:rPr sz="1600" spc="-8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prosocial</a:t>
            </a:r>
            <a:r>
              <a:rPr sz="1600" spc="-7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behaviors</a:t>
            </a:r>
            <a:r>
              <a:rPr sz="1600" spc="34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.</a:t>
            </a:r>
            <a:endParaRPr sz="1600" dirty="0">
              <a:solidFill>
                <a:schemeClr val="tx2">
                  <a:lumMod val="10000"/>
                </a:schemeClr>
              </a:solidFill>
              <a:latin typeface="+mn-lt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461" r="14353"/>
          <a:stretch/>
        </p:blipFill>
        <p:spPr>
          <a:xfrm>
            <a:off x="6316910" y="1"/>
            <a:ext cx="2827090" cy="27935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425" y="2793535"/>
            <a:ext cx="8498048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4784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30" dirty="0" smtClean="0">
                <a:solidFill>
                  <a:schemeClr val="tx2">
                    <a:lumMod val="10000"/>
                  </a:schemeClr>
                </a:solidFill>
                <a:cs typeface="Georgia"/>
              </a:rPr>
              <a:t>3. Conscientiousness</a:t>
            </a:r>
            <a:r>
              <a:rPr lang="en-US" sz="1600" b="1" spc="-30" dirty="0">
                <a:solidFill>
                  <a:schemeClr val="tx2">
                    <a:lumMod val="10000"/>
                  </a:schemeClr>
                </a:solidFill>
                <a:cs typeface="Georgia"/>
              </a:rPr>
              <a:t>: (Kon.shee.en.shuhs)</a:t>
            </a:r>
            <a:r>
              <a:rPr lang="en-US" sz="1600" b="1" spc="-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Common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features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dimension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include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 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levels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thoughtfulness,</a:t>
            </a:r>
            <a:r>
              <a:rPr lang="en-US" sz="1600" spc="-19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with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good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impulse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control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goal-directed 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behaviors.</a:t>
            </a:r>
            <a:r>
              <a:rPr lang="en-US" sz="1600" spc="-26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Those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conscientiousness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organized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  </a:t>
            </a:r>
            <a:r>
              <a:rPr lang="en-US" sz="1600" spc="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mindful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17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" dirty="0" smtClean="0">
                <a:solidFill>
                  <a:schemeClr val="tx2">
                    <a:lumMod val="10000"/>
                  </a:schemeClr>
                </a:solidFill>
                <a:cs typeface="Trebuchet MS"/>
              </a:rPr>
              <a:t>details.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  <a:p>
            <a:pPr marR="184784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41" dirty="0" smtClean="0">
                <a:solidFill>
                  <a:schemeClr val="tx2">
                    <a:lumMod val="10000"/>
                  </a:schemeClr>
                </a:solidFill>
                <a:cs typeface="Georgia"/>
              </a:rPr>
              <a:t>4. Neuroticism</a:t>
            </a:r>
            <a:r>
              <a:rPr lang="en-US" sz="1600" b="1" spc="-41" dirty="0">
                <a:solidFill>
                  <a:schemeClr val="tx2">
                    <a:lumMod val="10000"/>
                  </a:schemeClr>
                </a:solidFill>
                <a:cs typeface="Georgia"/>
              </a:rPr>
              <a:t>:</a:t>
            </a:r>
            <a:r>
              <a:rPr lang="en-US" sz="1600" b="1" spc="-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Individuals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experience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emotional 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instability,</a:t>
            </a:r>
            <a:r>
              <a:rPr lang="en-US" sz="1600" spc="-20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anxiety,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moodiness,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irritability,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sadness.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  <a:p>
            <a:pPr marR="267653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26" dirty="0" smtClean="0">
                <a:solidFill>
                  <a:schemeClr val="tx2">
                    <a:lumMod val="10000"/>
                  </a:schemeClr>
                </a:solidFill>
                <a:cs typeface="Georgia"/>
              </a:rPr>
              <a:t>5. Openness</a:t>
            </a:r>
            <a:r>
              <a:rPr lang="en-US" sz="1600" b="1" spc="-26" dirty="0">
                <a:solidFill>
                  <a:schemeClr val="tx2">
                    <a:lumMod val="10000"/>
                  </a:schemeClr>
                </a:solidFill>
                <a:cs typeface="Georgia"/>
              </a:rPr>
              <a:t>:</a:t>
            </a:r>
            <a:r>
              <a:rPr lang="en-US" sz="1600" b="1" spc="-6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features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characteristics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such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imagination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 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insight,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those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also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have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broad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range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 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interests.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9112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442" y="176676"/>
            <a:ext cx="6862647" cy="47116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approaches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314450"/>
            <a:ext cx="6915150" cy="3600450"/>
          </a:xfrm>
        </p:spPr>
        <p:txBody>
          <a:bodyPr/>
          <a:lstStyle/>
          <a:p>
            <a:pPr marL="257175" indent="-257175" algn="just">
              <a:lnSpc>
                <a:spcPct val="90000"/>
              </a:lnSpc>
            </a:pPr>
            <a:r>
              <a:rPr lang="en-GB" sz="1575" b="1" dirty="0"/>
              <a:t>Psychoanalytic</a:t>
            </a:r>
            <a:r>
              <a:rPr lang="en-GB" sz="1575" dirty="0"/>
              <a:t> – sees personality as an aspect of self which is developed by childhood experiences  (</a:t>
            </a:r>
            <a:r>
              <a:rPr lang="en-GB" sz="1575"/>
              <a:t>Freud </a:t>
            </a:r>
            <a:r>
              <a:rPr lang="en-GB" sz="1575" smtClean="0"/>
              <a:t>)</a:t>
            </a:r>
            <a:endParaRPr lang="en-GB" sz="1575" dirty="0"/>
          </a:p>
          <a:p>
            <a:pPr marL="0" indent="0" algn="just">
              <a:lnSpc>
                <a:spcPct val="90000"/>
              </a:lnSpc>
              <a:buNone/>
            </a:pPr>
            <a:endParaRPr lang="en-GB" sz="1575" dirty="0"/>
          </a:p>
          <a:p>
            <a:pPr marL="257175" indent="-257175" algn="just">
              <a:lnSpc>
                <a:spcPct val="90000"/>
              </a:lnSpc>
            </a:pPr>
            <a:r>
              <a:rPr lang="en-GB" sz="1575" b="1" dirty="0" smtClean="0"/>
              <a:t>Humanistic</a:t>
            </a:r>
            <a:r>
              <a:rPr lang="en-GB" sz="1575" dirty="0" smtClean="0"/>
              <a:t> </a:t>
            </a:r>
            <a:r>
              <a:rPr lang="en-GB" sz="1575" dirty="0"/>
              <a:t>– sees personality as developed from a set of individual needs and motivation  (Maslow and </a:t>
            </a:r>
            <a:r>
              <a:rPr lang="en-GB" sz="1575" dirty="0" smtClean="0"/>
              <a:t>Rogers)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val="25447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23" name="Google Shape;923;p35"/>
          <p:cNvSpPr txBox="1">
            <a:spLocks noGrp="1"/>
          </p:cNvSpPr>
          <p:nvPr>
            <p:ph type="ctrTitle" idx="4294967295"/>
          </p:nvPr>
        </p:nvSpPr>
        <p:spPr>
          <a:xfrm>
            <a:off x="1392600" y="2140129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2"/>
                </a:solidFill>
              </a:rPr>
              <a:t>THANKS!</a:t>
            </a:r>
            <a:endParaRPr sz="8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smtClean="0"/>
              <a:t>Definition:</a:t>
            </a:r>
            <a:endParaRPr sz="4000" dirty="0"/>
          </a:p>
        </p:txBody>
      </p:sp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1028374" y="1327952"/>
            <a:ext cx="7541467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 smtClean="0"/>
          </a:p>
          <a:p>
            <a:pPr algn="just"/>
            <a:r>
              <a:rPr lang="en-US" b="1" dirty="0"/>
              <a:t>P</a:t>
            </a:r>
            <a:r>
              <a:rPr lang="en-US" b="1" dirty="0" smtClean="0"/>
              <a:t>ersonality</a:t>
            </a:r>
            <a:r>
              <a:rPr lang="en-US" dirty="0"/>
              <a:t> is the characteristic patterns of </a:t>
            </a:r>
            <a:r>
              <a:rPr lang="en-US" b="1" dirty="0"/>
              <a:t>thoughts</a:t>
            </a:r>
            <a:r>
              <a:rPr lang="en-US" dirty="0"/>
              <a:t>, </a:t>
            </a:r>
            <a:r>
              <a:rPr lang="en-US" b="1" dirty="0"/>
              <a:t>feelings</a:t>
            </a:r>
            <a:r>
              <a:rPr lang="en-US" dirty="0"/>
              <a:t>, and </a:t>
            </a:r>
            <a:r>
              <a:rPr lang="en-US" b="1" dirty="0"/>
              <a:t>behaviors</a:t>
            </a:r>
            <a:r>
              <a:rPr lang="en-US" dirty="0"/>
              <a:t> that make a person </a:t>
            </a:r>
            <a:r>
              <a:rPr lang="en-US" dirty="0" smtClean="0"/>
              <a:t>unique.</a:t>
            </a:r>
            <a:endParaRPr dirty="0"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803003" y="547788"/>
            <a:ext cx="4215961" cy="71721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2100" b="1" dirty="0">
                <a:solidFill>
                  <a:schemeClr val="accent1"/>
                </a:solidFill>
                <a:latin typeface="Bookman Old Style" pitchFamily="18" charset="0"/>
              </a:rPr>
              <a:t>The born versus made/</a:t>
            </a:r>
          </a:p>
          <a:p>
            <a:pPr algn="ctr" eaLnBrk="1" hangingPunct="1"/>
            <a:r>
              <a:rPr lang="en-GB" sz="2100" b="1" dirty="0">
                <a:solidFill>
                  <a:schemeClr val="accent1"/>
                </a:solidFill>
                <a:latin typeface="Bookman Old Style" pitchFamily="18" charset="0"/>
              </a:rPr>
              <a:t>nature versus nurture debate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692577" y="2602649"/>
            <a:ext cx="1466811" cy="44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INFLUENCES ON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INDIVIDUALS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767918" y="1485900"/>
            <a:ext cx="1391470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Personal 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character traits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299618" y="2686050"/>
            <a:ext cx="1138196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 smtClean="0">
                <a:latin typeface="Bookman Old Style" pitchFamily="18" charset="0"/>
              </a:rPr>
              <a:t>  antecedent</a:t>
            </a:r>
            <a:endParaRPr lang="en-GB" sz="1200" b="1" dirty="0">
              <a:latin typeface="Bookman Old Style" pitchFamily="18" charset="0"/>
            </a:endParaRP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influences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941682" y="4114800"/>
            <a:ext cx="1077282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>
                <a:latin typeface="Bookman Old Style" pitchFamily="18" charset="0"/>
              </a:rPr>
              <a:t>Situational </a:t>
            </a:r>
          </a:p>
          <a:p>
            <a:pPr algn="ctr" eaLnBrk="1" hangingPunct="1"/>
            <a:r>
              <a:rPr lang="en-GB" sz="1200" b="1">
                <a:latin typeface="Bookman Old Style" pitchFamily="18" charset="0"/>
              </a:rPr>
              <a:t> factors 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654846" y="2686050"/>
            <a:ext cx="921791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Culture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of society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1428750" y="2865504"/>
            <a:ext cx="6229350" cy="326894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endParaRPr lang="en-US" sz="1050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2686050" y="2914650"/>
            <a:ext cx="8001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429250" y="2914650"/>
            <a:ext cx="8001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V="1">
            <a:off x="4514850" y="3314700"/>
            <a:ext cx="0" cy="685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514850" y="2057400"/>
            <a:ext cx="0" cy="5715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2857500" y="211455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>
            <a:off x="2686050" y="188595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5657850" y="182880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H="1" flipV="1">
            <a:off x="5486400" y="205740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1246585" y="4772025"/>
            <a:ext cx="1455590" cy="232468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eaLnBrk="1" hangingPunct="1"/>
            <a:r>
              <a:rPr lang="en-GB" sz="1050" b="1" dirty="0">
                <a:latin typeface="Bookman Old Style" pitchFamily="18" charset="0"/>
              </a:rPr>
              <a:t>From: Burns, 2001</a:t>
            </a:r>
          </a:p>
        </p:txBody>
      </p:sp>
    </p:spTree>
    <p:extLst>
      <p:ext uri="{BB962C8B-B14F-4D97-AF65-F5344CB8AC3E}">
        <p14:creationId xmlns:p14="http://schemas.microsoft.com/office/powerpoint/2010/main" val="691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It’s everything about you that makes you what you are—a unique individual who is different, in large and small ways, from everybody else.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Everything you have accomplished to this date is determined by your personality.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Our personality can limit or expand our options and choices in </a:t>
            </a:r>
            <a:r>
              <a:rPr lang="en-US" sz="2000" dirty="0" smtClean="0">
                <a:solidFill>
                  <a:srgbClr val="002060"/>
                </a:solidFill>
              </a:rPr>
              <a:t>life.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What </a:t>
            </a:r>
            <a:r>
              <a:rPr lang="en-US" sz="4400" dirty="0"/>
              <a:t>It Is and Why You Should Care.</a:t>
            </a:r>
          </a:p>
        </p:txBody>
      </p:sp>
      <p:sp>
        <p:nvSpPr>
          <p:cNvPr id="6" name="AutoShape 2" descr="Why should we care? – The Spect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 txBox="1">
            <a:spLocks noGrp="1"/>
          </p:cNvSpPr>
          <p:nvPr>
            <p:ph type="body" idx="1"/>
          </p:nvPr>
        </p:nvSpPr>
        <p:spPr>
          <a:xfrm>
            <a:off x="1061545" y="1253925"/>
            <a:ext cx="7567448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 often have you said that someone has a terrific personality?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also know people you describe as having a terrible personality. </a:t>
            </a:r>
          </a:p>
        </p:txBody>
      </p:sp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2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subTitle" idx="1"/>
          </p:nvPr>
        </p:nvSpPr>
        <p:spPr>
          <a:xfrm>
            <a:off x="1224793" y="2227656"/>
            <a:ext cx="6040073" cy="19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Write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down as many adjectives as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you can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think of to describe what you are really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like?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  <a:p>
            <a:pPr algn="just"/>
            <a:endParaRPr lang="en-US" sz="1800" dirty="0" smtClean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  <a:p>
            <a:pPr algn="just"/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Not </a:t>
            </a:r>
            <a:r>
              <a:rPr lang="en-US" sz="1800" b="1" i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how </a:t>
            </a:r>
            <a:r>
              <a:rPr lang="en-US" sz="1800" b="1" i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you would like to be, or what you want your teachers or parents or Facebook friends to think you are like—but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the real you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2762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95" y="1012251"/>
            <a:ext cx="4099650" cy="10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360" y="487719"/>
            <a:ext cx="2256639" cy="1729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8" name="Google Shape;708;p15"/>
          <p:cNvSpPr txBox="1">
            <a:spLocks noGrp="1"/>
          </p:cNvSpPr>
          <p:nvPr>
            <p:ph type="title"/>
          </p:nvPr>
        </p:nvSpPr>
        <p:spPr>
          <a:xfrm>
            <a:off x="80419" y="61586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000" dirty="0"/>
              <a:t>Ways of Looking at Personality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3759" y="1352370"/>
            <a:ext cx="6211324" cy="3488078"/>
          </a:xfrm>
        </p:spPr>
        <p:txBody>
          <a:bodyPr/>
          <a:lstStyle/>
          <a:p>
            <a:pPr algn="just"/>
            <a:r>
              <a:rPr lang="en-US" dirty="0"/>
              <a:t>We use it a lot when we are describing other people and ourselves. </a:t>
            </a:r>
          </a:p>
          <a:p>
            <a:pPr algn="just"/>
            <a:r>
              <a:rPr lang="en-US" dirty="0"/>
              <a:t>When we are using “I” to describe ourselves</a:t>
            </a:r>
          </a:p>
          <a:p>
            <a:pPr algn="just"/>
            <a:r>
              <a:rPr lang="en-US" dirty="0"/>
              <a:t>How others See/describe Us </a:t>
            </a:r>
          </a:p>
          <a:p>
            <a:pPr algn="just"/>
            <a:r>
              <a:rPr lang="en-US" dirty="0"/>
              <a:t>Stable and Predictable Characteristics</a:t>
            </a:r>
          </a:p>
          <a:p>
            <a:pPr algn="just"/>
            <a:r>
              <a:rPr lang="en-US" dirty="0"/>
              <a:t>Unique Characteristics</a:t>
            </a:r>
          </a:p>
          <a:p>
            <a:endParaRPr lang="en-US" dirty="0"/>
          </a:p>
        </p:txBody>
      </p:sp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1896</Words>
  <Application>Microsoft Office PowerPoint</Application>
  <PresentationFormat>On-screen Show (16:9)</PresentationFormat>
  <Paragraphs>209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Bookman Old Style</vt:lpstr>
      <vt:lpstr>Short Stack</vt:lpstr>
      <vt:lpstr>Trebuchet MS</vt:lpstr>
      <vt:lpstr>Amatic SC</vt:lpstr>
      <vt:lpstr>Arial Rounded MT Bold</vt:lpstr>
      <vt:lpstr>Quicksand</vt:lpstr>
      <vt:lpstr>Georgia</vt:lpstr>
      <vt:lpstr>Arial</vt:lpstr>
      <vt:lpstr>Wingdings</vt:lpstr>
      <vt:lpstr>Times New Roman</vt:lpstr>
      <vt:lpstr>Knight template</vt:lpstr>
      <vt:lpstr>personality</vt:lpstr>
      <vt:lpstr>Learning outcomes</vt:lpstr>
      <vt:lpstr>PERSONALITY </vt:lpstr>
      <vt:lpstr>Definition:</vt:lpstr>
      <vt:lpstr>PowerPoint Presentation</vt:lpstr>
      <vt:lpstr> What It Is and Why You Should Care.</vt:lpstr>
      <vt:lpstr>PowerPoint Presentation</vt:lpstr>
      <vt:lpstr>PowerPoint Presentation</vt:lpstr>
      <vt:lpstr>Ways of Looking at Personality</vt:lpstr>
      <vt:lpstr>DISCSSION </vt:lpstr>
      <vt:lpstr>Theories of personalities  </vt:lpstr>
      <vt:lpstr>PowerPoint Presentation</vt:lpstr>
      <vt:lpstr>SIGMUND FREUD- Psychoanalysis</vt:lpstr>
      <vt:lpstr>PowerPoint Presentation</vt:lpstr>
      <vt:lpstr>PowerPoint Presentation</vt:lpstr>
      <vt:lpstr>PowerPoint Presentation</vt:lpstr>
      <vt:lpstr>Structure of personality</vt:lpstr>
      <vt:lpstr>The Structure of Personality</vt:lpstr>
      <vt:lpstr>The Structure of Personality</vt:lpstr>
      <vt:lpstr>The Structure of Personality</vt:lpstr>
      <vt:lpstr>PowerPoint Presentation</vt:lpstr>
      <vt:lpstr>examples</vt:lpstr>
      <vt:lpstr>The Structure of Personality</vt:lpstr>
      <vt:lpstr>Defence mechanisms</vt:lpstr>
      <vt:lpstr>PowerPoint Presentation</vt:lpstr>
      <vt:lpstr>PowerPoint Presentation</vt:lpstr>
      <vt:lpstr>PowerPoint Presentation</vt:lpstr>
      <vt:lpstr>PowerPoint Presentation</vt:lpstr>
      <vt:lpstr>Carl Rogers</vt:lpstr>
      <vt:lpstr>Main COMPONENTS FOR A PERSONALITY TO GROW</vt:lpstr>
      <vt:lpstr>COMPONENTS OF SELF CONCEPT</vt:lpstr>
      <vt:lpstr>ACTIVITY  (Real self Ideal Self) </vt:lpstr>
      <vt:lpstr>PowerPoint Presentation</vt:lpstr>
      <vt:lpstr>ACTIVITY  Five-factor model of personality</vt:lpstr>
      <vt:lpstr>+ Five-factor model of personality</vt:lpstr>
      <vt:lpstr>PowerPoint Presentation</vt:lpstr>
      <vt:lpstr>Summary of approaches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personality</dc:title>
  <dc:creator>Fast</dc:creator>
  <cp:lastModifiedBy>Fast</cp:lastModifiedBy>
  <cp:revision>103</cp:revision>
  <dcterms:modified xsi:type="dcterms:W3CDTF">2022-03-24T07:23:17Z</dcterms:modified>
</cp:coreProperties>
</file>